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311" r:id="rId5"/>
    <p:sldId id="337" r:id="rId6"/>
    <p:sldId id="261" r:id="rId7"/>
    <p:sldId id="332" r:id="rId8"/>
    <p:sldId id="331" r:id="rId9"/>
    <p:sldId id="265" r:id="rId10"/>
    <p:sldId id="314" r:id="rId11"/>
    <p:sldId id="270" r:id="rId12"/>
    <p:sldId id="312" r:id="rId13"/>
    <p:sldId id="313" r:id="rId14"/>
    <p:sldId id="271" r:id="rId15"/>
    <p:sldId id="310" r:id="rId16"/>
    <p:sldId id="275" r:id="rId17"/>
    <p:sldId id="276" r:id="rId18"/>
    <p:sldId id="315" r:id="rId19"/>
    <p:sldId id="273" r:id="rId20"/>
    <p:sldId id="274" r:id="rId21"/>
    <p:sldId id="316" r:id="rId22"/>
    <p:sldId id="317" r:id="rId23"/>
    <p:sldId id="318" r:id="rId24"/>
    <p:sldId id="319" r:id="rId25"/>
    <p:sldId id="320" r:id="rId26"/>
    <p:sldId id="321" r:id="rId27"/>
    <p:sldId id="282" r:id="rId28"/>
    <p:sldId id="283" r:id="rId29"/>
    <p:sldId id="284" r:id="rId30"/>
    <p:sldId id="333" r:id="rId31"/>
    <p:sldId id="334" r:id="rId32"/>
    <p:sldId id="286" r:id="rId33"/>
    <p:sldId id="335" r:id="rId34"/>
    <p:sldId id="328" r:id="rId35"/>
    <p:sldId id="329" r:id="rId36"/>
    <p:sldId id="330" r:id="rId37"/>
    <p:sldId id="322" r:id="rId38"/>
    <p:sldId id="324" r:id="rId39"/>
    <p:sldId id="325" r:id="rId40"/>
    <p:sldId id="326" r:id="rId41"/>
    <p:sldId id="327" r:id="rId42"/>
    <p:sldId id="299" r:id="rId43"/>
    <p:sldId id="336" r:id="rId44"/>
    <p:sldId id="306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8F9"/>
    <a:srgbClr val="53CFFD"/>
    <a:srgbClr val="FFFFFF"/>
    <a:srgbClr val="4F81BD"/>
    <a:srgbClr val="4C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4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6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8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2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4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6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8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5/25/2023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0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43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23" Type="http://schemas.openxmlformats.org/officeDocument/2006/relationships/image" Target="../media/image9.png"/><Relationship Id="rId28" Type="http://schemas.openxmlformats.org/officeDocument/2006/relationships/image" Target="../media/image45.png"/><Relationship Id="rId10" Type="http://schemas.openxmlformats.org/officeDocument/2006/relationships/image" Target="../media/image12.png"/><Relationship Id="rId19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8.png"/><Relationship Id="rId27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4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47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32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46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49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54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57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59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6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6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3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68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69.png"/><Relationship Id="rId10" Type="http://schemas.openxmlformats.org/officeDocument/2006/relationships/image" Target="../media/image9.png"/><Relationship Id="rId19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7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2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7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7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4.png"/><Relationship Id="rId31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77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8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79.png"/><Relationship Id="rId31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82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84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6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88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0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9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3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28" Type="http://schemas.openxmlformats.org/officeDocument/2006/relationships/image" Target="../media/image97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31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1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33" Type="http://schemas.openxmlformats.org/officeDocument/2006/relationships/image" Target="../media/image1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32" Type="http://schemas.openxmlformats.org/officeDocument/2006/relationships/image" Target="../media/image1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28" Type="http://schemas.openxmlformats.org/officeDocument/2006/relationships/image" Target="../media/image10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31" Type="http://schemas.openxmlformats.org/officeDocument/2006/relationships/image" Target="../media/image10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8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23.png"/><Relationship Id="rId21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5" Type="http://schemas.openxmlformats.org/officeDocument/2006/relationships/image" Target="../media/image16.png"/><Relationship Id="rId2" Type="http://schemas.openxmlformats.org/officeDocument/2006/relationships/image" Target="../media/image22.png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image" Target="../media/image25.png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13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1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5.png"/><Relationship Id="rId27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3331612" y="1800627"/>
            <a:ext cx="80358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Wafer Data</a:t>
            </a:r>
            <a:endParaRPr lang="en-US" sz="10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492239" y="3237698"/>
            <a:ext cx="54247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10000" b="1" dirty="0" smtClean="0">
                <a:latin typeface="Cafe24 Ssurround" pitchFamily="34" charset="0"/>
                <a:cs typeface="Cafe24 Ssurround" pitchFamily="34" charset="0"/>
              </a:rPr>
              <a:t>Analyze</a:t>
            </a:r>
            <a:endParaRPr lang="en-US" sz="10000" dirty="0">
              <a:latin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617403" y="5668851"/>
            <a:ext cx="5925119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배기표,  서영석, 이종협, 천수빈, 황규민, 최수아</a:t>
            </a:r>
            <a:endParaRPr lang="en-US" sz="1200" dirty="0"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48824" y="1114260"/>
            <a:ext cx="4782100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8095164" y="1421692"/>
            <a:ext cx="4229351" cy="127985"/>
            <a:chOff x="12142746" y="2132538"/>
            <a:chExt cx="6344026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-371788" y="5308958"/>
            <a:ext cx="1341939" cy="127985"/>
            <a:chOff x="-557682" y="7963436"/>
            <a:chExt cx="2012909" cy="191978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30490" y="2482446"/>
            <a:ext cx="1486913" cy="1486913"/>
            <a:chOff x="195735" y="3723669"/>
            <a:chExt cx="2230369" cy="2230369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5735" y="3723669"/>
              <a:ext cx="2230369" cy="223036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74294" y="588031"/>
            <a:ext cx="2839263" cy="2839263"/>
            <a:chOff x="1011440" y="882046"/>
            <a:chExt cx="4258895" cy="4258895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011440" y="882046"/>
              <a:ext cx="4258895" cy="4258895"/>
            </a:xfrm>
            <a:prstGeom prst="rect">
              <a:avLst/>
            </a:prstGeom>
          </p:spPr>
        </p:pic>
      </p:grpSp>
      <p:sp>
        <p:nvSpPr>
          <p:cNvPr id="172" name="Object 172"/>
          <p:cNvSpPr txBox="1"/>
          <p:nvPr/>
        </p:nvSpPr>
        <p:spPr>
          <a:xfrm>
            <a:off x="1069959" y="5670827"/>
            <a:ext cx="776255" cy="328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9630" latinLnBrk="0"/>
            <a:r>
              <a:rPr lang="en-US" sz="1533" kern="0" spc="-133" dirty="0">
                <a:latin typeface="Cafe24 Ssurround" pitchFamily="34" charset="0"/>
                <a:cs typeface="Cafe24 Ssurround" pitchFamily="34" charset="0"/>
              </a:rPr>
              <a:t>이름: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3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1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9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8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6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65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63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86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635805" y="773341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921716" y="496874"/>
            <a:ext cx="5089212" cy="5610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 Dataset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                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811457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rows  x  6 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Columns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: 웨이퍼 맵 이미지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diesize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: 웨이퍼 크기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lotName : 웨이퍼의 묶음 이름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waferIndex : 웨이퍼 목록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trianTestLabel : 머신러닝 데이터 구별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failureType : 불량품 타입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특징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양품이 존재하지 않는 데이터 셋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불균형한 데이터 셋 (FailureType간 데이터 수 차이 존재</a:t>
            </a: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)</a:t>
            </a: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사용/미사용 Column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미사용 : waferIndex, lotName,  trianTestLabel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사용 : waferMap, diesize, failureType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사용 이유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waferMap 컬럼을 활용, 시각화 후 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failureType분석</a:t>
            </a: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diesize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를 이용, 사이즈별 failureTyoe </a:t>
            </a:r>
            <a:endParaRPr kumimoji="0" lang="en-US" sz="1333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  분석과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</a:t>
            </a: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상관관계 </a:t>
            </a: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40789"/>
            <a:ext cx="6115575" cy="4150947"/>
            <a:chOff x="953706" y="2611184"/>
            <a:chExt cx="9173363" cy="622642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11184"/>
              <a:ext cx="9173363" cy="6226420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1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98234" y="1800572"/>
            <a:ext cx="496777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673019" y="3418286"/>
            <a:ext cx="841043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102145" y="4131801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전처리 및 탐색,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9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10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741005" y="252712"/>
            <a:ext cx="14587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640355" y="1889509"/>
            <a:ext cx="6256554" cy="2861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Pass/Fail Column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 분석을 통한 반도체 불량률 확인 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Pass = 93.4%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fail= 6.6%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양품과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간의 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수 차이로 인한 데이터 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불균형</a:t>
            </a:r>
            <a:r>
              <a:rPr kumimoji="0" lang="en-US" sz="17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733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존재</a:t>
            </a:r>
            <a:endParaRPr kumimoji="0" lang="en-US" sz="17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075267" y="1889509"/>
            <a:ext cx="4326565" cy="3921063"/>
            <a:chOff x="1612900" y="2834263"/>
            <a:chExt cx="6489847" cy="588159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834263"/>
              <a:ext cx="6489847" cy="5881594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256" y="5549555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30654" y="252712"/>
            <a:ext cx="15911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2746578" y="3253414"/>
            <a:ext cx="831366" cy="370552"/>
            <a:chOff x="4849527" y="4416447"/>
            <a:chExt cx="837792" cy="371580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49527" y="4416447"/>
              <a:ext cx="837792" cy="3715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40000" y="2340000"/>
            <a:ext cx="2160000" cy="2160000"/>
            <a:chOff x="2164155" y="3453611"/>
            <a:chExt cx="2160362" cy="216036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4155" y="3453611"/>
              <a:ext cx="2160362" cy="2160362"/>
            </a:xfrm>
            <a:prstGeom prst="rect">
              <a:avLst/>
            </a:prstGeom>
          </p:spPr>
        </p:pic>
      </p:grpSp>
      <p:sp>
        <p:nvSpPr>
          <p:cNvPr id="161" name="Object 161"/>
          <p:cNvSpPr txBox="1"/>
          <p:nvPr/>
        </p:nvSpPr>
        <p:spPr>
          <a:xfrm>
            <a:off x="600383" y="2880000"/>
            <a:ext cx="1980000" cy="72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 SECOM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Dataset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917371" y="3688354"/>
            <a:ext cx="14052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x 592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9" name="그룹 1059"/>
          <p:cNvGrpSpPr/>
          <p:nvPr/>
        </p:nvGrpSpPr>
        <p:grpSpPr>
          <a:xfrm>
            <a:off x="3600000" y="2340000"/>
            <a:ext cx="2143792" cy="2154387"/>
            <a:chOff x="3979849" y="5766236"/>
            <a:chExt cx="2160362" cy="2160362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9849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1" name="Object 181"/>
          <p:cNvSpPr txBox="1"/>
          <p:nvPr/>
        </p:nvSpPr>
        <p:spPr>
          <a:xfrm>
            <a:off x="3686534" y="2880000"/>
            <a:ext cx="198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결측치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(결측치 과한 열 제거)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968871" y="3652488"/>
            <a:ext cx="14585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0" name="그룹 1060"/>
          <p:cNvGrpSpPr/>
          <p:nvPr/>
        </p:nvGrpSpPr>
        <p:grpSpPr>
          <a:xfrm>
            <a:off x="6660000" y="2340000"/>
            <a:ext cx="2143792" cy="2154387"/>
            <a:chOff x="8175983" y="5766236"/>
            <a:chExt cx="2160362" cy="2160362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5983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86" name="Object 186"/>
          <p:cNvSpPr txBox="1"/>
          <p:nvPr/>
        </p:nvSpPr>
        <p:spPr>
          <a:xfrm>
            <a:off x="6650457" y="2880000"/>
            <a:ext cx="2160000" cy="54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이상치 처리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(평균값, 상/하한값 대체)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137292" y="3726361"/>
            <a:ext cx="142161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1" name="그룹 1061"/>
          <p:cNvGrpSpPr/>
          <p:nvPr/>
        </p:nvGrpSpPr>
        <p:grpSpPr>
          <a:xfrm>
            <a:off x="9720000" y="2340000"/>
            <a:ext cx="2143792" cy="2154387"/>
            <a:chOff x="12372158" y="5766236"/>
            <a:chExt cx="2160362" cy="2160362"/>
          </a:xfrm>
        </p:grpSpPr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72158" y="5766236"/>
              <a:ext cx="2160362" cy="2160362"/>
            </a:xfrm>
            <a:prstGeom prst="rect">
              <a:avLst/>
            </a:prstGeom>
          </p:spPr>
        </p:pic>
      </p:grpSp>
      <p:sp>
        <p:nvSpPr>
          <p:cNvPr id="191" name="Object 191"/>
          <p:cNvSpPr txBox="1"/>
          <p:nvPr/>
        </p:nvSpPr>
        <p:spPr>
          <a:xfrm>
            <a:off x="9831134" y="2899423"/>
            <a:ext cx="19259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최종 데이터 셋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(UCI SECOM_Final)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10123620" y="3732697"/>
            <a:ext cx="138885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1567 rows ×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x 373 columns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5" name="그룹 1065"/>
          <p:cNvGrpSpPr/>
          <p:nvPr/>
        </p:nvGrpSpPr>
        <p:grpSpPr>
          <a:xfrm>
            <a:off x="5786213" y="3253414"/>
            <a:ext cx="831366" cy="370552"/>
            <a:chOff x="6760735" y="6660627"/>
            <a:chExt cx="837792" cy="371580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60735" y="6660627"/>
              <a:ext cx="837792" cy="371580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8859581" y="3226980"/>
            <a:ext cx="831366" cy="370552"/>
            <a:chOff x="10971557" y="6687294"/>
            <a:chExt cx="837792" cy="371580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71557" y="6687294"/>
              <a:ext cx="837792" cy="371580"/>
            </a:xfrm>
            <a:prstGeom prst="rect">
              <a:avLst/>
            </a:prstGeom>
          </p:spPr>
        </p:pic>
      </p:grpSp>
      <p:sp>
        <p:nvSpPr>
          <p:cNvPr id="208" name="Object 20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8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09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83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85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5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4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2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9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1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9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9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99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98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3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7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6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4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3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3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0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6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7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4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9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10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0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102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5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6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9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7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8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1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2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3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0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4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19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5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18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6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7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1" name="그룹 1054"/>
          <p:cNvGrpSpPr/>
          <p:nvPr/>
        </p:nvGrpSpPr>
        <p:grpSpPr>
          <a:xfrm>
            <a:off x="734802" y="1501363"/>
            <a:ext cx="4176171" cy="4082367"/>
            <a:chOff x="8695943" y="2269858"/>
            <a:chExt cx="6264256" cy="6123550"/>
          </a:xfrm>
        </p:grpSpPr>
        <p:pic>
          <p:nvPicPr>
            <p:cNvPr id="122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5943" y="2269858"/>
              <a:ext cx="6264256" cy="6123550"/>
            </a:xfrm>
            <a:prstGeom prst="rect">
              <a:avLst/>
            </a:prstGeom>
          </p:spPr>
        </p:pic>
      </p:grpSp>
      <p:sp>
        <p:nvSpPr>
          <p:cNvPr id="123" name="Object 157"/>
          <p:cNvSpPr txBox="1"/>
          <p:nvPr/>
        </p:nvSpPr>
        <p:spPr>
          <a:xfrm>
            <a:off x="6004865" y="1839085"/>
            <a:ext cx="48143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Correlation을 통해 센서와 </a:t>
            </a:r>
          </a:p>
          <a:p>
            <a:pPr defTabSz="609630" latinLnBrk="0"/>
            <a:r>
              <a:rPr lang="en-US" sz="2667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 여부 간 상관성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58"/>
          <p:cNvSpPr txBox="1"/>
          <p:nvPr/>
        </p:nvSpPr>
        <p:spPr>
          <a:xfrm>
            <a:off x="5784971" y="3164506"/>
            <a:ext cx="5008732" cy="1888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-1.0 ~ -0.7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-0.3 ~ -0.1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-0.1 ~ +0.1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없다고 할 수 있는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+0.1 ~ +0.3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 약한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+0.3 ~ +0.7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뚜렷한 양적 상관관계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ctr" defTabSz="609630" latinLnBrk="0"/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값이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+0.7 ~ +1.0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이면 강한 양적 상관관계로 해석가능하다</a:t>
            </a:r>
            <a:endParaRPr lang="en-US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5" name="Object 159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60"/>
          <p:cNvSpPr txBox="1"/>
          <p:nvPr/>
        </p:nvSpPr>
        <p:spPr>
          <a:xfrm>
            <a:off x="1475109" y="5673269"/>
            <a:ext cx="400096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Seaborn 히트 맵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61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 err="1"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3334" kern="0" spc="-200" dirty="0" err="1" smtClean="0">
                <a:latin typeface="Cafe24 Ssurround" pitchFamily="34" charset="0"/>
                <a:cs typeface="Cafe24 Ssurround" pitchFamily="34" charset="0"/>
              </a:rPr>
              <a:t>탐색</a:t>
            </a:r>
            <a:endParaRPr lang="en-US" sz="1200" dirty="0">
              <a:latin typeface="Calibri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92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93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10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95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99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96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97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3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106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4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105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111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110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113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14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15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122" name="Object 8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16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121" name="Object 8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7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120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18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119" name="Object 9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23" name="그룹 1054"/>
          <p:cNvGrpSpPr/>
          <p:nvPr/>
        </p:nvGrpSpPr>
        <p:grpSpPr>
          <a:xfrm>
            <a:off x="727417" y="1928487"/>
            <a:ext cx="3395369" cy="2634209"/>
            <a:chOff x="1091125" y="2892730"/>
            <a:chExt cx="5093053" cy="3951313"/>
          </a:xfrm>
        </p:grpSpPr>
        <p:pic>
          <p:nvPicPr>
            <p:cNvPr id="124" name="Object 1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25" y="2892730"/>
              <a:ext cx="5093053" cy="3951313"/>
            </a:xfrm>
            <a:prstGeom prst="rect">
              <a:avLst/>
            </a:prstGeom>
          </p:spPr>
        </p:pic>
      </p:grpSp>
      <p:grpSp>
        <p:nvGrpSpPr>
          <p:cNvPr id="125" name="그룹 1055"/>
          <p:cNvGrpSpPr/>
          <p:nvPr/>
        </p:nvGrpSpPr>
        <p:grpSpPr>
          <a:xfrm>
            <a:off x="5692731" y="1888272"/>
            <a:ext cx="4829102" cy="4161587"/>
            <a:chOff x="8539096" y="1981072"/>
            <a:chExt cx="7243653" cy="6242381"/>
          </a:xfrm>
        </p:grpSpPr>
        <p:pic>
          <p:nvPicPr>
            <p:cNvPr id="126" name="Object 1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9096" y="1981072"/>
              <a:ext cx="7243653" cy="6242381"/>
            </a:xfrm>
            <a:prstGeom prst="rect">
              <a:avLst/>
            </a:prstGeom>
          </p:spPr>
        </p:pic>
      </p:grpSp>
      <p:sp>
        <p:nvSpPr>
          <p:cNvPr id="127" name="Object 160"/>
          <p:cNvSpPr txBox="1"/>
          <p:nvPr/>
        </p:nvSpPr>
        <p:spPr>
          <a:xfrm>
            <a:off x="519988" y="4966814"/>
            <a:ext cx="659242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관계 파악 다중 산점도그래프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61"/>
          <p:cNvSpPr txBox="1"/>
          <p:nvPr/>
        </p:nvSpPr>
        <p:spPr>
          <a:xfrm>
            <a:off x="519988" y="5506891"/>
            <a:ext cx="606285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1에 </a:t>
            </a:r>
            <a:r>
              <a:rPr 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가까울수록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강한 양적 상관관계 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defTabSz="609630" latinLnBrk="0"/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-1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가까울수록 강한 </a:t>
            </a:r>
            <a:r>
              <a:rPr lang="ko-KR" altLang="en-US" sz="1667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음적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상관관계를 알 수 있음</a:t>
            </a:r>
            <a:endParaRPr lang="en-US" altLang="ko-KR" sz="1667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29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 err="1" smtClean="0"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sz="3334" kern="0" spc="-200" dirty="0" smtClean="0"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탐색</a:t>
            </a:r>
            <a:endParaRPr lang="en-US" sz="1200" dirty="0">
              <a:latin typeface="Calibri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21" y="6323276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166361" y="3332208"/>
            <a:ext cx="1162774" cy="584447"/>
            <a:chOff x="7749541" y="5644697"/>
            <a:chExt cx="1744161" cy="87667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49541" y="5644697"/>
              <a:ext cx="1744161" cy="876670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356301" y="5379649"/>
            <a:ext cx="13174341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 와 Fail 의 데이터 수를 일치시켜 더 나은 결과값 도출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915751" y="1525980"/>
            <a:ext cx="4218356" cy="3498413"/>
            <a:chOff x="10373626" y="2935354"/>
            <a:chExt cx="6327534" cy="5247619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73626" y="3025106"/>
              <a:ext cx="6327534" cy="5064949"/>
              <a:chOff x="10373626" y="3025106"/>
              <a:chExt cx="6327534" cy="506494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73626" y="3025106"/>
                <a:ext cx="6327534" cy="506494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559678" y="2935354"/>
              <a:ext cx="5508434" cy="5244452"/>
              <a:chOff x="10559678" y="2935354"/>
              <a:chExt cx="5508434" cy="524445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59678" y="2935354"/>
                <a:ext cx="5508434" cy="5244452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753659" y="1525980"/>
            <a:ext cx="3938054" cy="3487691"/>
            <a:chOff x="1130488" y="2935354"/>
            <a:chExt cx="5907081" cy="5231537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1130488" y="3119525"/>
              <a:ext cx="5907081" cy="5047367"/>
              <a:chOff x="1130488" y="3119525"/>
              <a:chExt cx="5907081" cy="5047367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30488" y="3119525"/>
                <a:ext cx="5907081" cy="5047367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321529" y="2935354"/>
              <a:ext cx="5539657" cy="5071893"/>
              <a:chOff x="1321529" y="2935354"/>
              <a:chExt cx="5539657" cy="5071893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1529" y="2935354"/>
                <a:ext cx="5539657" cy="5071893"/>
              </a:xfrm>
              <a:prstGeom prst="rect">
                <a:avLst/>
              </a:prstGeom>
            </p:spPr>
          </p:pic>
        </p:grpSp>
      </p:grpSp>
      <p:sp>
        <p:nvSpPr>
          <p:cNvPr id="174" name="Object 17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4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6" name="Object 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5" name="Object 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4" name="Object 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2" name="Object 1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50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61" name="Object 1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9" name="Object 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8" name="Object 2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2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1701" y="1513239"/>
            <a:ext cx="4859439" cy="3332187"/>
            <a:chOff x="647551" y="2269858"/>
            <a:chExt cx="7289158" cy="4998280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551" y="2269858"/>
              <a:ext cx="7289158" cy="499828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5585420" y="1513239"/>
            <a:ext cx="4994543" cy="3332187"/>
            <a:chOff x="8378130" y="2269858"/>
            <a:chExt cx="7491814" cy="499828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8130" y="2269858"/>
              <a:ext cx="7491814" cy="4998280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470187" y="5000206"/>
            <a:ext cx="717370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Under-Sampling(93.4%의 양품데이터를 축소)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5476498" y="5000206"/>
            <a:ext cx="818427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Over-Sampling(6.6%의 불량품 데이터를 복제 후 확대)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7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33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004865" y="1038268"/>
            <a:ext cx="5003309" cy="23391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SCiKit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- learn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파이썬에서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분석을 할 때 유용하게 사용할 수 있는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라이브러리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여러가지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모듈로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altLang="ko-KR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Regression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391517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사이킷런(scikit-learn)으로 Perceptron 실습하기 - gaussian3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0" y="1849687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xgboost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8" y="4044380"/>
            <a:ext cx="38862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Object 154"/>
          <p:cNvSpPr txBox="1"/>
          <p:nvPr/>
        </p:nvSpPr>
        <p:spPr>
          <a:xfrm>
            <a:off x="5993129" y="3622289"/>
            <a:ext cx="5143138" cy="2416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Extreme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기존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Gradient Boosting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과적합방지를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위한 기법이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추가된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지도 학습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알고리즘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잔차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실제값과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예측값의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차이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이용하여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이전 모델의 약점을 보완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91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682874" y="1796663"/>
            <a:ext cx="6302318" cy="3796772"/>
            <a:chOff x="1103136" y="2899945"/>
            <a:chExt cx="9453477" cy="569515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136" y="2899945"/>
              <a:ext cx="9453477" cy="569515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7179202" y="2371415"/>
            <a:ext cx="4849945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XGBoost, RandomForest,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Logistic Regression 모델을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이용한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예측모델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생성과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센서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별 중요도 분석을 통해 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공정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수율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향상과, 관리에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용이한 결과를 도출 가능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데이터 전처리 및 탐색</a:t>
            </a:r>
            <a:endParaRPr lang="en-US" sz="1200" dirty="0">
              <a:latin typeface="Calibri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4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53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1463598"/>
            <a:ext cx="955125" cy="127985"/>
            <a:chOff x="16986360" y="2195397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-144760" y="852005"/>
            <a:ext cx="1123431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9000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CONTENTS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38918" y="3098124"/>
            <a:ext cx="1456132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5009501" y="3098124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2183365" y="3409296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latin typeface="Calibri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179555" y="3820337"/>
            <a:ext cx="363674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 smtClean="0">
                <a:latin typeface="Cafe24 Ssurround" pitchFamily="34" charset="0"/>
                <a:cs typeface="Cafe24 Ssurround" pitchFamily="34" charset="0"/>
              </a:rPr>
              <a:t>프로젝트 개요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6101112" y="3409296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수행절차 및 방법</a:t>
            </a:r>
            <a:endParaRPr lang="en-US" sz="1200" dirty="0"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113810" y="3820337"/>
            <a:ext cx="363484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02-1 UCI SECOM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02-2 Wafer-811k 데이터 분석</a:t>
            </a:r>
          </a:p>
          <a:p>
            <a:pPr defTabSz="609630" latinLnBrk="0"/>
            <a:r>
              <a:rPr lang="en-US" sz="1400" kern="0" spc="-67" dirty="0">
                <a:latin typeface="Cafe24 Ssurround" pitchFamily="34" charset="0"/>
                <a:cs typeface="Cafe24 Ssurround" pitchFamily="34" charset="0"/>
              </a:rPr>
              <a:t>02-3 페이지 제작 및 서버 </a:t>
            </a:r>
            <a:endParaRPr lang="en-US" sz="1200" dirty="0">
              <a:latin typeface="Calibri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009501" y="4639156"/>
            <a:ext cx="1478721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101111" y="4950324"/>
            <a:ext cx="372947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latin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6113811" y="5361367"/>
            <a:ext cx="220714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느낀점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1043521" y="4639156"/>
            <a:ext cx="1514286" cy="943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5534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2166822" y="4950324"/>
            <a:ext cx="3667609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933" kern="0" spc="-133" dirty="0">
                <a:latin typeface="Cafe24 Ssurround" pitchFamily="34" charset="0"/>
                <a:cs typeface="Cafe24 Ssurround" pitchFamily="34" charset="0"/>
              </a:rPr>
              <a:t>결론 및 향후 과제</a:t>
            </a:r>
            <a:endParaRPr lang="en-US" sz="1200" dirty="0">
              <a:latin typeface="Calibri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2179556" y="5361367"/>
            <a:ext cx="20953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ko-KR" altLang="en-US" sz="1400" kern="0" spc="-67" dirty="0" smtClean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결론</a:t>
            </a:r>
            <a:endParaRPr lang="en-US" sz="120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grpSp>
        <p:nvGrpSpPr>
          <p:cNvPr id="19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9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1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9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09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9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0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0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9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06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0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0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0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0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0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335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239214" y="1899883"/>
            <a:ext cx="5003309" cy="33701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기존 전처리가 완료된 데이터</a:t>
            </a: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2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머신러닝 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모델의 훈련을 위한 train데이터와           </a:t>
            </a:r>
            <a:endParaRPr lang="en-US" sz="170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test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데이터</a:t>
            </a:r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7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분리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Train set : 예측모델을 훈련시키기위한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</a:t>
            </a:r>
            <a:r>
              <a:rPr lang="en-US" sz="17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문제집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)</a:t>
            </a:r>
            <a:endParaRPr lang="en-US" sz="17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Test set : 예측모델이 정확하게 예측하는지 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비교하기 위한 데이터</a:t>
            </a:r>
          </a:p>
          <a:p>
            <a:pPr defTabSz="609630" latinLnBrk="0"/>
            <a:r>
              <a:rPr lang="en-US" sz="17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(예시 : 답지)</a:t>
            </a:r>
            <a:endParaRPr lang="en-US" sz="17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 </a:t>
            </a:r>
          </a:p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SECOM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45108" y="1940503"/>
            <a:ext cx="5250890" cy="3870319"/>
            <a:chOff x="1117662" y="2910754"/>
            <a:chExt cx="7876335" cy="58054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7662" y="2910754"/>
              <a:ext cx="7876335" cy="58054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19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8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8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7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6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7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72" name="그룹 1009"/>
            <p:cNvGrpSpPr/>
            <p:nvPr/>
          </p:nvGrpSpPr>
          <p:grpSpPr>
            <a:xfrm>
              <a:off x="10833870" y="5361828"/>
              <a:ext cx="902763" cy="95876"/>
              <a:chOff x="10833871" y="5361828"/>
              <a:chExt cx="902763" cy="95876"/>
            </a:xfrm>
          </p:grpSpPr>
          <p:pic>
            <p:nvPicPr>
              <p:cNvPr id="174" name="Object 2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833871" y="5361828"/>
                <a:ext cx="902763" cy="95876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1" y="1692739"/>
            <a:ext cx="5725934" cy="34726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5523" y="5506132"/>
            <a:ext cx="161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혼동행렬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783" y="1379571"/>
            <a:ext cx="5176821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모델의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성능을 평가할 때 사용되는 지표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예측값이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관측값을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얼마나 정확히 예측했는지 보여주는 행렬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TP(True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TN(True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참부정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FP(False Positive)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거짓긍정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정상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FN(False Negative) :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거짓부정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이라고 예측한 부품이 실제로 </a:t>
            </a:r>
            <a:r>
              <a:rPr kumimoji="0" lang="ko-KR" altLang="en-US" sz="17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판정을 받은 경우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8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37883" y="1503580"/>
            <a:ext cx="3477843" cy="3303951"/>
            <a:chOff x="656824" y="2255370"/>
            <a:chExt cx="5216764" cy="4955926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824" y="2255370"/>
              <a:ext cx="5216764" cy="495592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206384" y="1509035"/>
            <a:ext cx="3225040" cy="3303951"/>
            <a:chOff x="6375917" y="2255370"/>
            <a:chExt cx="4837560" cy="4955926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5917" y="2255370"/>
              <a:ext cx="4837560" cy="495592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003295" y="1530602"/>
            <a:ext cx="3118715" cy="2886986"/>
            <a:chOff x="11993660" y="2255370"/>
            <a:chExt cx="4678073" cy="432443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93660" y="2255370"/>
              <a:ext cx="4678073" cy="4324439"/>
            </a:xfrm>
            <a:prstGeom prst="rect">
              <a:avLst/>
            </a:prstGeom>
          </p:spPr>
        </p:pic>
      </p:grpSp>
      <p:sp>
        <p:nvSpPr>
          <p:cNvPr id="164" name="Object 16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7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6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4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3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2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116" name="TextBox 115"/>
          <p:cNvSpPr txBox="1"/>
          <p:nvPr/>
        </p:nvSpPr>
        <p:spPr>
          <a:xfrm>
            <a:off x="8100372" y="4359372"/>
            <a:ext cx="3416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Logical Regression – Confusion Matrix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[Over-Sampled]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304" y="493620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7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3799" y="5426330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Under-Sampled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%, 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75.0%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 </a:t>
            </a:r>
            <a:r>
              <a:rPr lang="en-US" altLang="ko-KR" sz="2000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87.0% 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206849"/>
            <a:ext cx="2230346" cy="6511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1" y="1452831"/>
            <a:ext cx="10132155" cy="39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37883" y="1483085"/>
            <a:ext cx="10557891" cy="3113104"/>
            <a:chOff x="656824" y="2224627"/>
            <a:chExt cx="15836837" cy="466965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56824" y="2283191"/>
              <a:ext cx="4968990" cy="4547983"/>
              <a:chOff x="656824" y="2283191"/>
              <a:chExt cx="4968990" cy="454798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56824" y="2283191"/>
                <a:ext cx="4968990" cy="454798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6025554" y="2227616"/>
              <a:ext cx="4968990" cy="4659132"/>
              <a:chOff x="6025554" y="2227616"/>
              <a:chExt cx="4968990" cy="4659132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25554" y="2227616"/>
                <a:ext cx="4968990" cy="465913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522232" y="2224627"/>
              <a:ext cx="4968990" cy="4665110"/>
              <a:chOff x="11522232" y="2224627"/>
              <a:chExt cx="4968990" cy="4665110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2232" y="2224627"/>
                <a:ext cx="4968990" cy="4665110"/>
              </a:xfrm>
              <a:prstGeom prst="rect">
                <a:avLst/>
              </a:prstGeom>
            </p:spPr>
          </p:pic>
        </p:grpSp>
      </p:grpSp>
      <p:grpSp>
        <p:nvGrpSpPr>
          <p:cNvPr id="13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4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63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61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60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8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7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3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02304" y="4925692"/>
            <a:ext cx="5203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여러 모델에 샘플링 별 데이터 입력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 모델 별 비교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실제 데이터와 비슷하게 예측한 모델 선택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0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75267" y="1429603"/>
            <a:ext cx="9207684" cy="3544958"/>
            <a:chOff x="1612900" y="2522771"/>
            <a:chExt cx="13811526" cy="5317437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2900" y="2522771"/>
              <a:ext cx="13811526" cy="5317437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3" name="Object 156"/>
          <p:cNvSpPr txBox="1"/>
          <p:nvPr/>
        </p:nvSpPr>
        <p:spPr>
          <a:xfrm>
            <a:off x="433137" y="5096728"/>
            <a:ext cx="101302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Over-Sampled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Data의 모델별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비교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Logisitic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66.6% 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85.7%,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RandomForest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77.7</a:t>
            </a:r>
            <a:r>
              <a:rPr 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7" y="615429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685378" y="331594"/>
            <a:ext cx="4756850" cy="6240798"/>
            <a:chOff x="8683704" y="1869865"/>
            <a:chExt cx="6244302" cy="80430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3704" y="1869865"/>
              <a:ext cx="6244302" cy="8043073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206883" y="1968969"/>
            <a:ext cx="5395077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22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22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가지 샘플링에서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정확도가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높았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던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XGBoost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모델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각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센서들이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판정에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미치는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중요성에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중요성 높은 센서들의 </a:t>
            </a:r>
            <a:r>
              <a:rPr kumimoji="0" lang="ko-KR" alt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및 관리를 통한 공정 효율 상승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10677060" y="252712"/>
            <a:ext cx="153546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UCI </a:t>
            </a: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SECOM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0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61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7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6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7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6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74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6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73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6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72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6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71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67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6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70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6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862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2369300" y="3418286"/>
            <a:ext cx="8714155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 811k 데이터 분석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-데이터 전처리 및 탐색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 분석 및 시각화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2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22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244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23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243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231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242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23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24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23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24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23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23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23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236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238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237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6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5812867" y="1605994"/>
            <a:ext cx="3965853" cy="2721459"/>
            <a:chOff x="9743411" y="2705942"/>
            <a:chExt cx="5948779" cy="408218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3411" y="2705942"/>
              <a:ext cx="5948779" cy="408218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617208" y="1594576"/>
            <a:ext cx="4631067" cy="2766937"/>
            <a:chOff x="1060469" y="2774152"/>
            <a:chExt cx="7641712" cy="415040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0469" y="2774152"/>
              <a:ext cx="7641712" cy="4150405"/>
            </a:xfrm>
            <a:prstGeom prst="rect">
              <a:avLst/>
            </a:prstGeom>
          </p:spPr>
        </p:pic>
      </p:grpSp>
      <p:sp>
        <p:nvSpPr>
          <p:cNvPr id="162" name="Object 162"/>
          <p:cNvSpPr txBox="1"/>
          <p:nvPr/>
        </p:nvSpPr>
        <p:spPr>
          <a:xfrm>
            <a:off x="485000" y="4818546"/>
            <a:ext cx="1020084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failureType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Column 분석 및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시각화를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통해서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패턴에는 총 9가지의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불량이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존재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</a:p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%가 none 타입에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해당한다는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사실을 알 수 있음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3" name="그림 9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1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6" y="1580864"/>
            <a:ext cx="6364529" cy="3320839"/>
            <a:chOff x="1080540" y="2788991"/>
            <a:chExt cx="9728630" cy="5283862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0540" y="2788991"/>
              <a:ext cx="9728630" cy="5283862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722396" y="5302053"/>
            <a:ext cx="756435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패턴을 판별할 수 없고,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85.2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%를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차지하는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none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제외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-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나머지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패턴의 분석을 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통해 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 별 </a:t>
            </a: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차지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하는</a:t>
            </a:r>
            <a:r>
              <a:rPr lang="en-US" sz="20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비율</a:t>
            </a:r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분석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7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9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1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0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0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2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8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3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7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5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5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6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4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8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9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2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990" y="6172058"/>
            <a:ext cx="2103529" cy="7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sp>
        <p:nvSpPr>
          <p:cNvPr id="157" name="Object 157"/>
          <p:cNvSpPr txBox="1"/>
          <p:nvPr/>
        </p:nvSpPr>
        <p:spPr>
          <a:xfrm>
            <a:off x="8420373" y="1800573"/>
            <a:ext cx="264563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01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프로젝트 배경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7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7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92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7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9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7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9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80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89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8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88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8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87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83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8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8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8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21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21169" y="4352656"/>
            <a:ext cx="9455063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웨이퍼크기는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0부터 20000까지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endParaRPr lang="en-US" altLang="ko-KR" sz="20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marR="0" lvl="0" indent="-34290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이상의 데이터의 수가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적어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500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초과 2000미만으로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정하여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lang="en-US" sz="20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lang="en-US" altLang="ko-KR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600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미만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</a:t>
            </a:r>
            <a:r>
              <a:rPr lang="en-US" altLang="ko-KR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sz="20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342900" lvl="0" indent="-342900" defTabSz="609630" latinLnBrk="0">
              <a:buFontTx/>
              <a:buChar char="-"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아웃라이어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범위라고 생각되는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부분 제외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(range 2000~ 20000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불량유형별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none이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많이 </a:t>
            </a:r>
            <a:r>
              <a:rPr lang="ko-KR" altLang="en-US" sz="20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1448" y="1811635"/>
            <a:ext cx="3968441" cy="2150215"/>
            <a:chOff x="992171" y="2717452"/>
            <a:chExt cx="5952661" cy="3225322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2171" y="2717452"/>
              <a:ext cx="5952661" cy="32253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61447" y="1811635"/>
            <a:ext cx="4163695" cy="2256009"/>
            <a:chOff x="992171" y="2717452"/>
            <a:chExt cx="6245542" cy="338401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2171" y="2717452"/>
              <a:ext cx="6245542" cy="338401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5404329" y="1797084"/>
            <a:ext cx="4176517" cy="2268204"/>
            <a:chOff x="8106493" y="2695626"/>
            <a:chExt cx="6264775" cy="3402306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06493" y="2695626"/>
              <a:ext cx="6264775" cy="3402306"/>
            </a:xfrm>
            <a:prstGeom prst="rect">
              <a:avLst/>
            </a:prstGeom>
          </p:spPr>
        </p:pic>
      </p:grp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5"/>
          <p:cNvSpPr txBox="1"/>
          <p:nvPr/>
        </p:nvSpPr>
        <p:spPr>
          <a:xfrm>
            <a:off x="8220276" y="4215936"/>
            <a:ext cx="1635699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30p, 31p,33p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19340" y="2545966"/>
            <a:ext cx="4959782" cy="26986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 웨이퍼 크기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웨이퍼크기와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연관성을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별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비율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존재</a:t>
            </a:r>
            <a:endParaRPr lang="en-US" altLang="ko-KR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제외하고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sz="1667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불량이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많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존재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727417" y="1564344"/>
            <a:ext cx="2588581" cy="1626802"/>
            <a:chOff x="1091125" y="2803714"/>
            <a:chExt cx="3882872" cy="244020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125" y="2803714"/>
              <a:ext cx="3882872" cy="244020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514913" y="1553796"/>
            <a:ext cx="2612519" cy="1638297"/>
            <a:chOff x="5272369" y="2787892"/>
            <a:chExt cx="3918778" cy="2457446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2369" y="2787892"/>
              <a:ext cx="3918778" cy="245744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727417" y="3582233"/>
            <a:ext cx="2329877" cy="2254463"/>
            <a:chOff x="1091125" y="5830547"/>
            <a:chExt cx="3494815" cy="3381695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1125" y="5830547"/>
              <a:ext cx="3494815" cy="338169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315998" y="3541271"/>
            <a:ext cx="2839245" cy="2295425"/>
            <a:chOff x="4973997" y="5769104"/>
            <a:chExt cx="4258867" cy="3443138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97" y="5769104"/>
              <a:ext cx="4258867" cy="3443138"/>
            </a:xfrm>
            <a:prstGeom prst="rect">
              <a:avLst/>
            </a:prstGeom>
          </p:spPr>
        </p:pic>
      </p:grpSp>
      <p:grpSp>
        <p:nvGrpSpPr>
          <p:cNvPr id="115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6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8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9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21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2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17" y="618582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9630" latinLnBrk="0"/>
            <a:r>
              <a:rPr lang="en-US" sz="20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Wafer-811k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016444" y="3419283"/>
            <a:ext cx="5603540" cy="863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·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크기가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커질수록불량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감소</a:t>
            </a:r>
            <a:endParaRPr lang="en-US" sz="1670" dirty="0" smtClean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67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웨이퍼크기가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작을수록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불량의</a:t>
            </a:r>
            <a:r>
              <a:rPr lang="en-US" sz="167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패턴화가</a:t>
            </a:r>
            <a:r>
              <a:rPr lang="en-US" sz="167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70" dirty="0" err="1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나타남</a:t>
            </a:r>
            <a:endParaRPr lang="en-US" sz="167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 dirty="0">
                <a:latin typeface="Cafe24 Ssurround" pitchFamily="34" charset="0"/>
                <a:cs typeface="Cafe24 Ssurround" pitchFamily="34" charset="0"/>
              </a:rPr>
              <a:t>분석 및 시각화 내용</a:t>
            </a:r>
            <a:endParaRPr lang="en-US" sz="1200" dirty="0">
              <a:latin typeface="Calibri"/>
            </a:endParaRPr>
          </a:p>
        </p:txBody>
      </p:sp>
      <p:grpSp>
        <p:nvGrpSpPr>
          <p:cNvPr id="1055" name="그룹 1055"/>
          <p:cNvGrpSpPr/>
          <p:nvPr/>
        </p:nvGrpSpPr>
        <p:grpSpPr>
          <a:xfrm>
            <a:off x="563461" y="1499228"/>
            <a:ext cx="6106471" cy="4893705"/>
            <a:chOff x="5292416" y="2531374"/>
            <a:chExt cx="6171429" cy="485081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2416" y="2531374"/>
              <a:ext cx="6171429" cy="4850811"/>
            </a:xfrm>
            <a:prstGeom prst="rect">
              <a:avLst/>
            </a:prstGeom>
          </p:spPr>
        </p:pic>
      </p:grpSp>
      <p:grpSp>
        <p:nvGrpSpPr>
          <p:cNvPr id="109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3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2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1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0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5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8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7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8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5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1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4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483743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73879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136977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458637" y="1811635"/>
            <a:ext cx="3309029" cy="2017057"/>
            <a:chOff x="930843" y="2717452"/>
            <a:chExt cx="4963544" cy="3025586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0843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3875885" y="1811635"/>
            <a:ext cx="3309029" cy="2017057"/>
            <a:chOff x="6056714" y="2717452"/>
            <a:chExt cx="4963544" cy="3025586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6714" y="2717452"/>
              <a:ext cx="4963544" cy="3025586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464367" y="3956914"/>
            <a:ext cx="3312005" cy="2045670"/>
            <a:chOff x="939438" y="5935370"/>
            <a:chExt cx="4968007" cy="3068505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9438" y="5935370"/>
              <a:ext cx="4968007" cy="3068505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3875885" y="3965124"/>
            <a:ext cx="3326282" cy="2033121"/>
            <a:chOff x="6056714" y="5947686"/>
            <a:chExt cx="4989423" cy="3049681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56714" y="5947686"/>
              <a:ext cx="4989423" cy="3049681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46" y="6228685"/>
            <a:ext cx="1735452" cy="525509"/>
          </a:xfrm>
          <a:prstGeom prst="rect">
            <a:avLst/>
          </a:prstGeom>
        </p:spPr>
      </p:pic>
      <p:sp>
        <p:nvSpPr>
          <p:cNvPr id="99" name="Object 168"/>
          <p:cNvSpPr txBox="1"/>
          <p:nvPr/>
        </p:nvSpPr>
        <p:spPr>
          <a:xfrm>
            <a:off x="7312509" y="1764795"/>
            <a:ext cx="4742478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 defTabSz="609630" latinLnBrk="0">
              <a:defRPr/>
            </a:pPr>
            <a:r>
              <a:rPr lang="ko-KR" alt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기준으로 불량유형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보다 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한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것의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수가 많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endParaRPr lang="en-US" altLang="ko-KR" sz="1400" noProof="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</a:t>
            </a:r>
            <a:r>
              <a:rPr kumimoji="0" lang="en-US" sz="1400" b="0" i="0" u="none" strike="noStrike" kern="1200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불량유형을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기준으로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trianTestLabel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빈도를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대부분을 차지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1을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Training/test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불량유형의 비율이 다름을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있음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제외하여 2를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시각화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Training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edge-ring과 center 불량유형이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많았지만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 </a:t>
            </a:r>
            <a:r>
              <a:rPr lang="en-US" sz="1400" noProof="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test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세번째,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네번째</a:t>
            </a:r>
            <a:r>
              <a:rPr lang="ko-KR" altLang="en-US" sz="1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순서</a:t>
            </a:r>
            <a:r>
              <a:rPr lang="en-US" altLang="ko-KR" sz="14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5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6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4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3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1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0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1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8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4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7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480905" y="1672795"/>
            <a:ext cx="5187220" cy="3754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유형에 따른  wafer 개수 를 구하여 불량률과 어느 불량 유형이 가장 많이 나오는지에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대한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sz="17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총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172950 중 None 패턴이 147431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</a:t>
            </a:r>
            <a:r>
              <a:rPr kumimoji="0" lang="en-US" sz="17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             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sz="17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85.24%, </a:t>
            </a:r>
            <a:r>
              <a:rPr lang="en-US" sz="17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None</a:t>
            </a:r>
            <a:r>
              <a:rPr lang="ko-KR" altLang="en-US" sz="17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을 제외한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불량품은 15.76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 나타남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7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있는 불량품 중에는 ‘Edge-Ring’ 이 9680으로 가장 높고 ‘Near-Full’ 이 149로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낮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음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algn="just" defTabSz="609630" latinLnBrk="0"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그러므로</a:t>
            </a:r>
            <a:r>
              <a:rPr lang="en-US" altLang="ko-KR" sz="17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None </a:t>
            </a:r>
            <a:r>
              <a:rPr lang="ko-KR" altLang="en-US" sz="17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패턴을 제외한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패턴이 있는 불량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가장 많은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유형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은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‘Edge-Ring</a:t>
            </a: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’</a:t>
            </a:r>
            <a:r>
              <a:rPr lang="ko-KR" altLang="en-US" sz="17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임</a:t>
            </a: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647498"/>
            <a:ext cx="5716521" cy="4650328"/>
            <a:chOff x="953706" y="2676196"/>
            <a:chExt cx="8574782" cy="6975492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8574782" cy="6975492"/>
              <a:chOff x="953706" y="2676196"/>
              <a:chExt cx="8574782" cy="697549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53706" y="2676196"/>
                <a:ext cx="8574782" cy="6975492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78055" y="3130905"/>
              <a:ext cx="7617494" cy="5842032"/>
              <a:chOff x="1178055" y="3130905"/>
              <a:chExt cx="7617494" cy="58420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8055" y="3130905"/>
                <a:ext cx="7617494" cy="5842032"/>
              </a:xfrm>
              <a:prstGeom prst="rect">
                <a:avLst/>
              </a:prstGeom>
            </p:spPr>
          </p:pic>
        </p:grpSp>
      </p:grpSp>
      <p:sp>
        <p:nvSpPr>
          <p:cNvPr id="137" name="Object 157"/>
          <p:cNvSpPr txBox="1"/>
          <p:nvPr/>
        </p:nvSpPr>
        <p:spPr>
          <a:xfrm>
            <a:off x="6423215" y="927941"/>
            <a:ext cx="482263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유형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따른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ko-KR" alt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개수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094320" y="1440280"/>
            <a:ext cx="4681288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Edge-Loc’는 다른  불량 유형에 비하여 차이가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적은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편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1376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 7.5%로 높은 수치를 나타냈고 1109가 6.9%로 1376과 0.6%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존재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Edge-Ring’는 1075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2126, 3036 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3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개의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크기가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하게 존재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1075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21.1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2126이 15.7%, 3036이 14.7%로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존재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Random’은 1349가 14.3%로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높은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확인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그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밑인 1638, 533, 1080은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비슷한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수치를</a:t>
            </a:r>
            <a:r>
              <a:rPr lang="en-US" sz="1600" noProof="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00" noProof="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나타냄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Near-Full’은 741로 두번째로 큰 516보다 4.7%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038536" y="765648"/>
            <a:ext cx="4086539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4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547654" y="6102667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5" y="773340"/>
            <a:ext cx="3555196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89845"/>
            <a:ext cx="4878033" cy="4034085"/>
            <a:chOff x="953706" y="2676196"/>
            <a:chExt cx="7317050" cy="6051128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953706" y="2676196"/>
              <a:ext cx="7317050" cy="6051128"/>
              <a:chOff x="953706" y="2676196"/>
              <a:chExt cx="7317050" cy="6051128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706" y="2676196"/>
                <a:ext cx="7317050" cy="605112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554003" y="3126471"/>
              <a:ext cx="6171429" cy="5388273"/>
              <a:chOff x="1554003" y="3126471"/>
              <a:chExt cx="6171429" cy="5388273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4003" y="3126471"/>
                <a:ext cx="6171429" cy="5388273"/>
              </a:xfrm>
              <a:prstGeom prst="rect">
                <a:avLst/>
              </a:prstGeom>
            </p:spPr>
          </p:pic>
        </p:grpSp>
      </p:grpSp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5742291" y="1451218"/>
            <a:ext cx="5548109" cy="4873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Center’는 515가 51.0%로  압도적으로  높은 수치를 나타내고 뒤를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이어 904(5.7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%), 1226(4.0%)로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나타남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Donut’는 1334가 42.2%로 압도적으로 높은 수치를 나타냈고 뒤를 이어 845(7.9%), 1080(5.9 %)로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나타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남</a:t>
            </a:r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Loc’은 533이 8.3%로 두번째로 많이 나온 776(6.7%)와 약 1.6%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‘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Scratch’ 는 가장 작은 차이가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나는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불량유형</a:t>
            </a: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marR="0" lvl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-&gt;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첫번째와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두번째가 약 0.3%차이가 나고 5번째와도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약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2.3%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정도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차이</a:t>
            </a:r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4" y="1447804"/>
            <a:ext cx="4792941" cy="4034085"/>
            <a:chOff x="953706" y="2676196"/>
            <a:chExt cx="7189411" cy="6051128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76196"/>
              <a:ext cx="7189411" cy="6051128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038688" y="1742803"/>
            <a:ext cx="4114286" cy="3643849"/>
            <a:chOff x="1558032" y="3118694"/>
            <a:chExt cx="6171429" cy="5465773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58032" y="3118694"/>
              <a:ext cx="6171429" cy="5465773"/>
            </a:xfrm>
            <a:prstGeom prst="rect">
              <a:avLst/>
            </a:prstGeom>
          </p:spPr>
        </p:pic>
      </p:grpSp>
      <p:sp>
        <p:nvSpPr>
          <p:cNvPr id="121" name="Object 158"/>
          <p:cNvSpPr txBox="1"/>
          <p:nvPr/>
        </p:nvSpPr>
        <p:spPr>
          <a:xfrm>
            <a:off x="576229" y="6063485"/>
            <a:ext cx="815545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수가 너무 많아서 개수가 작은 값들은 Other로 묶음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57"/>
          <p:cNvSpPr txBox="1"/>
          <p:nvPr/>
        </p:nvSpPr>
        <p:spPr>
          <a:xfrm>
            <a:off x="5720440" y="800228"/>
            <a:ext cx="408842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유형별 wafer 크기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9" name="Object 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5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7" name="Object 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6" name="Object 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4" name="Object 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3" name="Object 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1" name="Object 1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5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7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30" name="Object 2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2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5993652" y="2474222"/>
            <a:ext cx="5741434" cy="234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이미지화 전처리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None 패턴을 제외한 항목만 분리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- 서로 다른 다이 크기를 가진 웨이퍼의 이미지 화를 위해서 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   새로운 ‘waferMapDim’컬럼 생성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전처리 및 탐색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35805" y="1737577"/>
            <a:ext cx="5037907" cy="4473073"/>
            <a:chOff x="953706" y="2606365"/>
            <a:chExt cx="7556861" cy="670960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3706" y="2606365"/>
              <a:ext cx="7556861" cy="6709609"/>
            </a:xfrm>
            <a:prstGeom prst="rect">
              <a:avLst/>
            </a:prstGeom>
          </p:spPr>
        </p:pic>
      </p:grp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83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36112" y="1567459"/>
            <a:ext cx="4694238" cy="419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609630" latinLnBrk="0">
              <a:defRPr/>
            </a:pPr>
            <a:r>
              <a:rPr lang="ko-KR" altLang="en-US" sz="28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kumimoji="0" lang="en-US" sz="2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 </a:t>
            </a:r>
            <a:r>
              <a:rPr kumimoji="0" lang="en-US" sz="2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endParaRPr kumimoji="0" lang="en-US" sz="2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패턴 별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이미지화</a:t>
            </a:r>
            <a:r>
              <a:rPr lang="en-US" sz="16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                           </a:t>
            </a:r>
            <a:r>
              <a:rPr 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대표적인 이미지 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8</a:t>
            </a:r>
            <a:r>
              <a:rPr lang="ko-KR" altLang="en-US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시각화</a:t>
            </a:r>
            <a:r>
              <a:rPr lang="en-US" altLang="ko-KR" sz="1667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endParaRPr lang="en-US" altLang="ko-KR" sz="1667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waferMap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Column에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있는 0,1,2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와 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생성한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waferDim Column을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웨이퍼를 패턴 별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이미지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화</a:t>
            </a: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L="285750" marR="0" lvl="0" indent="-28575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기존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반도체 생산 공정의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데이터를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이용해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공정 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불량품 결과 사이의 공정 문제, 도출된 결과값으로  반도체 공정 효율 상승을 </a:t>
            </a:r>
            <a:r>
              <a:rPr kumimoji="0" lang="en-US" sz="16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기대</a:t>
            </a: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 </a:t>
            </a: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가능</a:t>
            </a:r>
            <a:endParaRPr kumimoji="0" lang="en-US" sz="1667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fe24 Ssurround" pitchFamily="34" charset="0"/>
              <a:ea typeface="+mn-ea"/>
              <a:cs typeface="Cafe24 Ssurround" pitchFamily="34" charset="0"/>
            </a:endParaRPr>
          </a:p>
          <a:p>
            <a:pPr marR="0" lvl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5396074" y="1545996"/>
            <a:ext cx="6648084" cy="3348973"/>
            <a:chOff x="1612900" y="3080783"/>
            <a:chExt cx="12640221" cy="6367512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12900" y="3080783"/>
              <a:ext cx="12640221" cy="6367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9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07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09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28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0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27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2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25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13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24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15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22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16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18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1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grpSp>
        <p:nvGrpSpPr>
          <p:cNvPr id="90" name="그룹 1054"/>
          <p:cNvGrpSpPr/>
          <p:nvPr/>
        </p:nvGrpSpPr>
        <p:grpSpPr>
          <a:xfrm>
            <a:off x="4902733" y="906106"/>
            <a:ext cx="5139916" cy="5203031"/>
            <a:chOff x="7572238" y="1660857"/>
            <a:chExt cx="7709874" cy="7804546"/>
          </a:xfrm>
        </p:grpSpPr>
        <p:pic>
          <p:nvPicPr>
            <p:cNvPr id="92" name="Object 1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72238" y="1660857"/>
              <a:ext cx="7709874" cy="7804546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617708" y="2848837"/>
            <a:ext cx="4055919" cy="14280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무작위로 </a:t>
            </a: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100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 이미지 추출 후 시각화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7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54208" y="4103512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934376" y="4510624"/>
            <a:ext cx="5504925" cy="1118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 결과 기반 </a:t>
            </a:r>
            <a:r>
              <a:rPr lang="ko-KR" altLang="en-US" sz="1667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센서값과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불량품 관계 파악</a:t>
            </a: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67" dirty="0" err="1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예지정비</a:t>
            </a:r>
            <a:r>
              <a:rPr lang="en-US" altLang="ko-KR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예측을 통한 반도체 공정의 효율 및 수율 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상승</a:t>
            </a:r>
            <a:endParaRPr lang="en-US" altLang="ko-KR" sz="1667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  <a:defRPr/>
            </a:pPr>
            <a:r>
              <a:rPr lang="ko-KR" altLang="en-US" sz="1667" dirty="0" err="1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머신러닝</a:t>
            </a:r>
            <a:r>
              <a:rPr lang="ko-KR" altLang="en-US" sz="1667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모델로 예측모델을 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생성</a:t>
            </a:r>
            <a:r>
              <a:rPr lang="ko-KR" altLang="en-US" sz="1667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70454" y="2182052"/>
            <a:ext cx="295761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</a:t>
            </a: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주제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44962" y="2710086"/>
            <a:ext cx="476282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67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주요 부품인 반도체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marR="0" lvl="0" indent="-28575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 생산 공정 </a:t>
            </a:r>
            <a:r>
              <a:rPr kumimoji="0" lang="en-US" altLang="ko-KR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&amp;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kumimoji="0" lang="ko-KR" alt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웨이퍼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 </a:t>
            </a:r>
            <a:r>
              <a:rPr kumimoji="0" lang="ko-KR" alt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 </a:t>
            </a:r>
            <a:r>
              <a:rPr kumimoji="0" lang="ko-KR" altLang="en-US" sz="16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endParaRPr kumimoji="0" lang="en-US" altLang="ko-KR" sz="1667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46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511455" y="1645359"/>
            <a:ext cx="8558730" cy="4135769"/>
            <a:chOff x="1612900" y="3080783"/>
            <a:chExt cx="12838095" cy="6203654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836726" cy="1592669"/>
              <a:chOff x="1612900" y="3080783"/>
              <a:chExt cx="12836726" cy="1592669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663563"/>
              <a:ext cx="12836726" cy="1592669"/>
              <a:chOff x="1612900" y="4663563"/>
              <a:chExt cx="12836726" cy="159266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663563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149886"/>
              <a:ext cx="12836726" cy="1592669"/>
              <a:chOff x="1612900" y="6149886"/>
              <a:chExt cx="12836726" cy="159266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149886"/>
                <a:ext cx="12836726" cy="1592669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684437"/>
              <a:ext cx="12836726" cy="1592669"/>
              <a:chOff x="1612900" y="7684437"/>
              <a:chExt cx="12836726" cy="159266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684437"/>
                <a:ext cx="12836726" cy="1592669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572432" y="2115387"/>
            <a:ext cx="2918107" cy="2970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1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Center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Donut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</a:t>
            </a:r>
            <a:r>
              <a:rPr lang="en-US" altLang="ko-KR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Edge-Ring</a:t>
            </a: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1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1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37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1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3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18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3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19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3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21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3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22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30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24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25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28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27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10593734" y="252712"/>
            <a:ext cx="16562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Wafer-811k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및 시각화 내용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3906155" y="1507545"/>
            <a:ext cx="8095238" cy="4092665"/>
            <a:chOff x="1612900" y="3080783"/>
            <a:chExt cx="12142857" cy="6138997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612900" y="3080783"/>
              <a:ext cx="12136711" cy="1501918"/>
              <a:chOff x="1612900" y="3080783"/>
              <a:chExt cx="12136711" cy="1501918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12900" y="3080783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612900" y="4568279"/>
              <a:ext cx="12136711" cy="1501918"/>
              <a:chOff x="1612900" y="4568279"/>
              <a:chExt cx="12136711" cy="1501918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12900" y="4568279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612900" y="6037046"/>
              <a:ext cx="12136711" cy="1501918"/>
              <a:chOff x="1612900" y="6037046"/>
              <a:chExt cx="12136711" cy="150191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2900" y="6037046"/>
                <a:ext cx="12136711" cy="1501918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612900" y="7524542"/>
              <a:ext cx="12136711" cy="1691554"/>
              <a:chOff x="1612900" y="7524542"/>
              <a:chExt cx="12136711" cy="169155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2900" y="7524542"/>
                <a:ext cx="12136711" cy="1691554"/>
              </a:xfrm>
              <a:prstGeom prst="rect">
                <a:avLst/>
              </a:prstGeom>
            </p:spPr>
          </p:pic>
        </p:grpSp>
      </p:grpSp>
      <p:pic>
        <p:nvPicPr>
          <p:cNvPr id="95" name="그림 9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48" y="6206849"/>
            <a:ext cx="2230346" cy="651196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572432" y="2115387"/>
            <a:ext cx="2918107" cy="2970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630" latinLnBrk="0">
              <a:defRPr/>
            </a:pPr>
            <a:r>
              <a:rPr lang="ko-KR" altLang="en-US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altLang="ko-KR" sz="2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</a:t>
            </a:r>
            <a:r>
              <a:rPr lang="en-US" altLang="ko-KR" sz="2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이미지화</a:t>
            </a:r>
            <a:endParaRPr lang="en-US" altLang="ko-KR" sz="2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2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ko-KR" altLang="en-US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패턴별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이미지 분리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r>
              <a:rPr lang="ko-KR" altLang="en-US" sz="167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</a:t>
            </a:r>
            <a:r>
              <a:rPr lang="ko-KR" altLang="en-US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순서대로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lvl="0" defTabSz="609630" latinLnBrk="0">
              <a:defRPr/>
            </a:pP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Loc</a:t>
            </a:r>
            <a:endParaRPr lang="en-US" altLang="ko-KR" sz="167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Random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Scratch</a:t>
            </a:r>
          </a:p>
          <a:p>
            <a:pPr marL="285750" lvl="0" indent="-285750" defTabSz="609630" latinLnBrk="0">
              <a:buFontTx/>
              <a:buChar char="-"/>
              <a:defRPr/>
            </a:pPr>
            <a:r>
              <a:rPr lang="en-US" altLang="ko-KR" sz="167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Near-full</a:t>
            </a:r>
            <a:endParaRPr lang="en-US" altLang="ko-KR" sz="167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4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416803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02-3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789825" y="3418286"/>
            <a:ext cx="9293632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페이지 제작 및 서버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Django를 이용한 사이트 구현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Ubunto를 이용한 서버 연결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26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34" b="0" i="0" u="none" strike="noStrike" kern="0" cap="none" spc="-2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사이트맵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" name="Object 159"/>
          <p:cNvSpPr txBox="1"/>
          <p:nvPr/>
        </p:nvSpPr>
        <p:spPr>
          <a:xfrm>
            <a:off x="4910164" y="2992977"/>
            <a:ext cx="132904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메인페이지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3" name="그룹 1001"/>
          <p:cNvGrpSpPr/>
          <p:nvPr/>
        </p:nvGrpSpPr>
        <p:grpSpPr>
          <a:xfrm>
            <a:off x="1150491" y="4148713"/>
            <a:ext cx="1960458" cy="1653212"/>
            <a:chOff x="0" y="0"/>
            <a:chExt cx="18285714" cy="9828571"/>
          </a:xfrm>
        </p:grpSpPr>
        <p:pic>
          <p:nvPicPr>
            <p:cNvPr id="108" name="Object 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9828571"/>
            </a:xfrm>
            <a:prstGeom prst="rect">
              <a:avLst/>
            </a:prstGeom>
          </p:spPr>
        </p:pic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10630" y="4146963"/>
            <a:ext cx="1960458" cy="165066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1397" y="4172212"/>
            <a:ext cx="1990166" cy="165598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99324" y="4172212"/>
            <a:ext cx="1990167" cy="1655986"/>
          </a:xfrm>
          <a:prstGeom prst="rect">
            <a:avLst/>
          </a:prstGeom>
        </p:spPr>
      </p:pic>
      <p:sp>
        <p:nvSpPr>
          <p:cNvPr id="113" name="Object 159"/>
          <p:cNvSpPr txBox="1"/>
          <p:nvPr/>
        </p:nvSpPr>
        <p:spPr>
          <a:xfrm>
            <a:off x="1289121" y="5958286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로그인페이지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4" name="Object 159"/>
          <p:cNvSpPr txBox="1"/>
          <p:nvPr/>
        </p:nvSpPr>
        <p:spPr>
          <a:xfrm>
            <a:off x="3573292" y="5919237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5" name="Object 159"/>
          <p:cNvSpPr txBox="1"/>
          <p:nvPr/>
        </p:nvSpPr>
        <p:spPr>
          <a:xfrm>
            <a:off x="5883020" y="5912740"/>
            <a:ext cx="16153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Wafer 811k</a:t>
            </a:r>
            <a:r>
              <a:rPr kumimoji="0" lang="ko-KR" alt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게시판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16" name="Object 159"/>
          <p:cNvSpPr txBox="1"/>
          <p:nvPr/>
        </p:nvSpPr>
        <p:spPr>
          <a:xfrm>
            <a:off x="8257741" y="5998701"/>
            <a:ext cx="16153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33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결론게시판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09692" y="3691600"/>
            <a:ext cx="69708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60020" y="336230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126162" y="367896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12162" y="3691599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6685462" y="3697034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9071157" y="3678561"/>
            <a:ext cx="0" cy="329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69903" y="1273699"/>
            <a:ext cx="1980233" cy="16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81" y="1743021"/>
            <a:ext cx="2223396" cy="1167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4" y="1870353"/>
            <a:ext cx="2067915" cy="612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4" y="4974209"/>
            <a:ext cx="2200612" cy="11003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7" y="3239553"/>
            <a:ext cx="2935640" cy="153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00" y="1743021"/>
            <a:ext cx="1188698" cy="1188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77" y="3108346"/>
            <a:ext cx="1188689" cy="118868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70" y="5021013"/>
            <a:ext cx="1996347" cy="855235"/>
          </a:xfrm>
          <a:prstGeom prst="rect">
            <a:avLst/>
          </a:prstGeom>
        </p:spPr>
      </p:pic>
      <p:sp>
        <p:nvSpPr>
          <p:cNvPr id="97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Used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Tool For Project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8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8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6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-2812804" y="1962001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03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-994224" y="3579714"/>
            <a:ext cx="5881923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결론 및 향후과제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-319321" y="2594473"/>
            <a:ext cx="955125" cy="127985"/>
            <a:chOff x="-478982" y="3891709"/>
            <a:chExt cx="1432688" cy="191978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-478982" y="3891709"/>
              <a:ext cx="1432688" cy="191978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5066296" y="1921414"/>
            <a:ext cx="6922949" cy="3960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생산시</a:t>
            </a:r>
            <a:r>
              <a:rPr lang="en-US" altLang="ko-KR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기계는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센서를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사용하여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과정의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센서값을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측정함</a:t>
            </a:r>
            <a:r>
              <a:rPr lang="en-US" altLang="ko-KR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algn="just" defTabSz="609630" latinLnBrk="0"/>
            <a:r>
              <a:rPr lang="ko-KR" altLang="en-US" sz="1600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내의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TFT,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즉 웨이퍼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에서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발생하는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불량은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패널의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색상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밝기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선명도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및 수율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에 </a:t>
            </a:r>
            <a:r>
              <a:rPr lang="en-US" altLang="ko-KR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영향을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줄 수 있</a:t>
            </a:r>
            <a:r>
              <a:rPr lang="ko-KR" alt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으며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또한 센서에 의해 데이터로 수집됨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.</a:t>
            </a:r>
          </a:p>
          <a:p>
            <a:pPr algn="just" defTabSz="609630" latinLnBrk="0"/>
            <a:endParaRPr lang="en-US" sz="1667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 방법으로 측정되고 수집된 값은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패널의 전기, 광학 및 기계적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특성을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측정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하며</a:t>
            </a:r>
            <a:r>
              <a:rPr lang="en-US" altLang="ko-KR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센서에서 수집된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데이터는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불량품을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감지하기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위해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sz="1667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sz="1667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분석된 공정 내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센서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와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불량종류</a:t>
            </a:r>
            <a:r>
              <a:rPr lang="ko-KR" alt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통해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</a:t>
            </a:r>
            <a:r>
              <a:rPr lang="ko-KR" alt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원인과 결과의 관계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    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파악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함으로서 정보를 얻음</a:t>
            </a:r>
            <a:endParaRPr lang="en-US" altLang="ko-KR" sz="1667" kern="0" spc="-133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endParaRPr lang="en-US" altLang="ko-KR" sz="1667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algn="just" defTabSz="609630" latinLnBrk="0">
              <a:buFontTx/>
              <a:buChar char="-"/>
            </a:pP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정보는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공정 및 환경을 개선하기 위한 조치를 취하는 데 사용할 수 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있으므로</a:t>
            </a:r>
            <a:r>
              <a:rPr lang="en-US" altLang="ko-KR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제조업체는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불량을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사전에</a:t>
            </a:r>
            <a:r>
              <a:rPr 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감지하고 수율을 저하시키는 </a:t>
            </a:r>
            <a:r>
              <a:rPr lang="en-US" sz="1667" kern="0" spc="-133" dirty="0" err="1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문제를</a:t>
            </a:r>
            <a:r>
              <a:rPr lang="en-US" sz="1667" kern="0" spc="-133" dirty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해결</a:t>
            </a:r>
            <a:r>
              <a:rPr lang="ko-KR" altLang="en-US" sz="1667" kern="0" spc="-133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가능함</a:t>
            </a:r>
            <a:endParaRPr lang="en-US" sz="1667" kern="0" spc="-133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3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4407279" y="1800572"/>
            <a:ext cx="5649211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04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743718" y="3418286"/>
            <a:ext cx="2330214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느낀점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6"/>
          <p:cNvSpPr txBox="1"/>
          <p:nvPr/>
        </p:nvSpPr>
        <p:spPr>
          <a:xfrm>
            <a:off x="625728" y="1000920"/>
            <a:ext cx="6559569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디스플레이 불량 요인 분석이라는 다소 생소한 주제에 대한 이해와 문제 정의가 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모든 팀원들이 디스플레이 제조 과정에 대해 배웠으며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 요인 증 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즉 반도체 웨이퍼 관련으로 분석 대상을 정함으로써 문제 정의와 목표설정의 중요성을 이해함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endParaRPr lang="en-US" altLang="ko-KR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 제조</a:t>
            </a:r>
            <a:r>
              <a:rPr lang="ko-KR" altLang="en-US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업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특성상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관련데이터가 기업의 보안 문제로 인해 수집이 쉽지가 않았음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 관련 연구 및 논문을 통해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예시 데이터 셋 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개</a:t>
            </a:r>
            <a:r>
              <a:rPr lang="en-US" altLang="ko-KR" sz="1600" dirty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(UCI-SECOM, WM-811k</a:t>
            </a:r>
            <a:r>
              <a:rPr lang="en-US" altLang="ko-KR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를 수집함</a:t>
            </a:r>
            <a:endParaRPr lang="en-US" altLang="ko-KR" sz="1600" dirty="0" smtClean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just" defTabSz="609630" latinLnBrk="0"/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· 단순한 측정값으로 보이는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데이테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셋을 시각화 하기 위한 데이터의 이해가 필요했음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단지숫자와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통계치가 아닌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어떤 </a:t>
            </a:r>
            <a:r>
              <a:rPr lang="en-US" altLang="ko-KR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colum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 값이 뭘 의미하는지에 대해 </a:t>
            </a: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알게되었고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이를 통해 시각화까지 </a:t>
            </a: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연게함</a:t>
            </a:r>
            <a:endParaRPr lang="en-US" altLang="ko-KR" sz="1600" dirty="0" smtClean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endParaRPr lang="en-US" sz="1600" dirty="0">
              <a:solidFill>
                <a:srgbClr val="000000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171450" indent="-171450" algn="just" defTabSz="609630" latinLnBrk="0"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&gt;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이러한 일련의 데이터 분석과정을 통해서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이제까지 배웠던 일련의 과정들을 되돌아보며 복습을 할 수 있었고</a:t>
            </a:r>
            <a:r>
              <a:rPr lang="en-US" altLang="ko-KR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실제 데이터 분석 프로젝트가 어떤 방식으로 진행되는지에 대한 것을 알게 해준 좋은 </a:t>
            </a:r>
            <a:r>
              <a:rPr lang="ko-KR" altLang="en-US" sz="1600" dirty="0" err="1" smtClean="0">
                <a:solidFill>
                  <a:srgbClr val="000000"/>
                </a:solidFill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경험이였음</a:t>
            </a:r>
            <a:endParaRPr lang="en-US" sz="1600" dirty="0">
              <a:solidFill>
                <a:prstClr val="black"/>
              </a:solidFill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086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175541" y="4592390"/>
            <a:ext cx="1431396" cy="127985"/>
            <a:chOff x="16763311" y="6888585"/>
            <a:chExt cx="2147094" cy="19197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63311" y="6888585"/>
              <a:ext cx="2147094" cy="1919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-106110" y="1421692"/>
            <a:ext cx="4082301" cy="127985"/>
            <a:chOff x="-159165" y="2132538"/>
            <a:chExt cx="6123451" cy="19197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772379" y="1004574"/>
            <a:ext cx="2567267" cy="4104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67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2023 프로젝트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7582564" y="4463352"/>
            <a:ext cx="335078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Team Dissplay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546027" y="1573888"/>
            <a:ext cx="10735809" cy="41962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THANK</a:t>
            </a:r>
          </a:p>
          <a:p>
            <a:pPr defTabSz="609630" latinLnBrk="0"/>
            <a:r>
              <a:rPr lang="en-US" sz="13334" b="1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YOU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4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45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46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47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8" name="Object 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48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7" name="Object 1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4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6" name="Object 1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5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55" name="Object 1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51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52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54" name="Object 2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2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30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3540" y="1429086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727416" y="1440541"/>
            <a:ext cx="22019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133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분석 이유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프로젝트 개요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60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9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sp>
        <p:nvSpPr>
          <p:cNvPr id="89" name="Object 155"/>
          <p:cNvSpPr txBox="1"/>
          <p:nvPr/>
        </p:nvSpPr>
        <p:spPr>
          <a:xfrm>
            <a:off x="6999645" y="2117801"/>
            <a:ext cx="5097105" cy="3170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1930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년대 영국에서 흑백 브라운관(CRT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)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출시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</a:p>
          <a:p>
            <a:pPr defTabSz="609630" latinLnBrk="0"/>
            <a:endParaRPr lang="en-US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1998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년경 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LCD,PDP 등 디지털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방식의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평판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디스플레이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등장</a:t>
            </a: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sz="1667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2007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년 </a:t>
            </a:r>
            <a:r>
              <a:rPr lang="en-US" altLang="ko-KR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대량 양산 성공</a:t>
            </a:r>
            <a:r>
              <a:rPr lang="en-US" altLang="ko-KR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,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제품 개발</a:t>
            </a: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OLED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의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중요한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요소로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가 존재</a:t>
            </a: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는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디스플레이 화면을 구성하는 각각의 픽셀의 밝기를 조절 하는 역할로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반도체로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구성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됨</a:t>
            </a:r>
            <a:endParaRPr lang="en-US" altLang="ko-KR" sz="1667" kern="0" spc="-133" dirty="0" smtClean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endParaRPr lang="en-US" altLang="ko-KR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marL="285750" indent="-285750" defTabSz="609630" latinLnBrk="0">
              <a:buFontTx/>
              <a:buChar char="-"/>
            </a:pP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따라서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TFT를 구성하고 있는 반도체 요소들의 </a:t>
            </a:r>
            <a:r>
              <a:rPr lang="en-US" sz="1667" kern="0" spc="-133" dirty="0" err="1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다양한</a:t>
            </a:r>
            <a:r>
              <a:rPr lang="en-US" sz="1667" kern="0" spc="-133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불량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en-US" sz="1667" kern="0" spc="-133" dirty="0" err="1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원인과</a:t>
            </a:r>
            <a:r>
              <a:rPr 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1667" kern="0" spc="-133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종류를 분석하고자 함</a:t>
            </a:r>
            <a:endParaRPr lang="en-US" sz="1667" kern="0" spc="-133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Picture 4" descr="텔레비전 역사 / TV 디스플레이 용어 : 네이버 블로그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3" y="2305805"/>
            <a:ext cx="6124575" cy="26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500019" y="1844336"/>
            <a:ext cx="2561905" cy="162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9934" dirty="0">
                <a:solidFill>
                  <a:srgbClr val="4C50BB"/>
                </a:solidFill>
                <a:latin typeface="Cafe24 Ssurround" pitchFamily="34" charset="0"/>
                <a:cs typeface="Cafe24 Ssurround" pitchFamily="34" charset="0"/>
              </a:rPr>
              <a:t>02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34463" y="3418286"/>
            <a:ext cx="7748991" cy="748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4267" kern="0" spc="-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수행 절차 및 방법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043037" y="4173162"/>
            <a:ext cx="597050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Workflow</a:t>
            </a:r>
          </a:p>
          <a:p>
            <a:pPr algn="r" defTabSz="609630" latinLnBrk="0"/>
            <a:r>
              <a:rPr lang="en-US" sz="2000" kern="0" spc="-133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데이터 명세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37" name="그룹 1037"/>
          <p:cNvGrpSpPr/>
          <p:nvPr/>
        </p:nvGrpSpPr>
        <p:grpSpPr>
          <a:xfrm>
            <a:off x="11324240" y="2374362"/>
            <a:ext cx="955125" cy="127985"/>
            <a:chOff x="16986360" y="3561542"/>
            <a:chExt cx="1432688" cy="19197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6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5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1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9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8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6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953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2" y="1257410"/>
            <a:ext cx="6425890" cy="5234722"/>
          </a:xfrm>
          <a:prstGeom prst="rect">
            <a:avLst/>
          </a:prstGeom>
        </p:spPr>
      </p:pic>
      <p:sp>
        <p:nvSpPr>
          <p:cNvPr id="86" name="Object 154"/>
          <p:cNvSpPr txBox="1"/>
          <p:nvPr/>
        </p:nvSpPr>
        <p:spPr>
          <a:xfrm>
            <a:off x="635805" y="773340"/>
            <a:ext cx="2268618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34" kern="0" spc="-200" dirty="0" err="1" smtClean="0">
                <a:solidFill>
                  <a:prstClr val="black"/>
                </a:solidFill>
                <a:latin typeface="Cafe24 Ssurround" pitchFamily="34" charset="0"/>
                <a:cs typeface="Cafe24 Ssurround" pitchFamily="34" charset="0"/>
              </a:rPr>
              <a:t>WorkFlow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8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34" b="0" i="0" u="none" strike="noStrike" kern="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fe24 Ssurround" pitchFamily="34" charset="0"/>
                <a:ea typeface="+mn-ea"/>
                <a:cs typeface="Cafe24 Ssurround" pitchFamily="34" charset="0"/>
              </a:rPr>
              <a:t>데이터 명세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0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3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1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2" name="Object 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3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0" name="Object 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4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49" name="Object 1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6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47" name="Object 1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37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5" name="Object 1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39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0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3" name="Object 2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24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6" y="2014342"/>
            <a:ext cx="9833259" cy="39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E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55873" y="6770717"/>
            <a:ext cx="492415" cy="460499"/>
            <a:chOff x="13883810" y="10156076"/>
            <a:chExt cx="738622" cy="690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83810" y="10156076"/>
              <a:ext cx="738622" cy="690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3748" y="5668851"/>
            <a:ext cx="268256" cy="283440"/>
            <a:chOff x="14525622" y="8503277"/>
            <a:chExt cx="402384" cy="425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5622" y="8503277"/>
              <a:ext cx="402384" cy="425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2004" y="5995406"/>
            <a:ext cx="44545" cy="44545"/>
            <a:chOff x="14928006" y="8993109"/>
            <a:chExt cx="66818" cy="66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8006" y="8993109"/>
              <a:ext cx="66818" cy="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654" y="3507623"/>
            <a:ext cx="349207" cy="839955"/>
            <a:chOff x="16608981" y="5261434"/>
            <a:chExt cx="523810" cy="12599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67591" y="5300847"/>
              <a:ext cx="402384" cy="425160"/>
              <a:chOff x="16667591" y="5300847"/>
              <a:chExt cx="402384" cy="42516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4440000">
                <a:off x="16667591" y="5300847"/>
                <a:ext cx="402384" cy="4251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616197" y="5738287"/>
              <a:ext cx="66818" cy="66818"/>
              <a:chOff x="16616197" y="5738287"/>
              <a:chExt cx="66818" cy="6681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616197" y="5738287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68782" y="6104412"/>
              <a:ext cx="66818" cy="66818"/>
              <a:chOff x="16868782" y="6104412"/>
              <a:chExt cx="66818" cy="66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68782" y="6104412"/>
                <a:ext cx="66818" cy="66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59206" y="6396780"/>
              <a:ext cx="37201" cy="37201"/>
              <a:chOff x="16759206" y="6396780"/>
              <a:chExt cx="37201" cy="372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59206" y="6396780"/>
                <a:ext cx="37201" cy="3720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722005" y="6484167"/>
              <a:ext cx="37201" cy="37201"/>
              <a:chOff x="16722005" y="6484167"/>
              <a:chExt cx="37201" cy="3720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22005" y="6484167"/>
                <a:ext cx="37201" cy="3720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645668" y="4367827"/>
            <a:ext cx="1340661" cy="1227779"/>
            <a:chOff x="3968501" y="6551740"/>
            <a:chExt cx="2010992" cy="18416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977032" y="6551740"/>
              <a:ext cx="844314" cy="892105"/>
              <a:chOff x="4977032" y="6551740"/>
              <a:chExt cx="844314" cy="89210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77032" y="6551740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839289" y="7460758"/>
              <a:ext cx="140204" cy="140204"/>
              <a:chOff x="5839289" y="7460758"/>
              <a:chExt cx="140204" cy="1402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9289" y="7460758"/>
                <a:ext cx="140204" cy="1402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68501" y="7983884"/>
              <a:ext cx="405062" cy="405062"/>
              <a:chOff x="3968501" y="7983884"/>
              <a:chExt cx="405062" cy="4050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8501" y="7983884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75267" y="1513239"/>
            <a:ext cx="1084272" cy="1081234"/>
            <a:chOff x="1612900" y="2269858"/>
            <a:chExt cx="1626408" cy="162185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12900" y="2269858"/>
              <a:ext cx="1551637" cy="1451068"/>
              <a:chOff x="1612900" y="2269858"/>
              <a:chExt cx="1551637" cy="14510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900" y="22698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089767" y="3742169"/>
              <a:ext cx="149540" cy="149540"/>
              <a:chOff x="3089767" y="3742169"/>
              <a:chExt cx="149540" cy="1495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9767" y="3742169"/>
                <a:ext cx="149540" cy="149540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5804" y="3234911"/>
            <a:ext cx="872877" cy="874384"/>
            <a:chOff x="953706" y="4852366"/>
            <a:chExt cx="1309316" cy="13115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3706" y="4852366"/>
              <a:ext cx="844314" cy="892105"/>
              <a:chOff x="953706" y="4852366"/>
              <a:chExt cx="844314" cy="89210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3706" y="4852366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53498" y="5754418"/>
              <a:ext cx="405062" cy="405062"/>
              <a:chOff x="1853498" y="5754418"/>
              <a:chExt cx="405062" cy="40506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53498" y="575441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2543250" y="-342518"/>
            <a:ext cx="621197" cy="802483"/>
            <a:chOff x="3814874" y="-513777"/>
            <a:chExt cx="931796" cy="120372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814874" y="-513777"/>
              <a:ext cx="844314" cy="892105"/>
              <a:chOff x="3814874" y="-513777"/>
              <a:chExt cx="844314" cy="89210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4874" y="-513777"/>
                <a:ext cx="844314" cy="8921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605567" y="459831"/>
              <a:ext cx="141102" cy="141102"/>
              <a:chOff x="4605567" y="459831"/>
              <a:chExt cx="141102" cy="14110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05567" y="459831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250687" y="584002"/>
              <a:ext cx="105945" cy="105945"/>
              <a:chOff x="4250687" y="584002"/>
              <a:chExt cx="105945" cy="10594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50687" y="584002"/>
                <a:ext cx="105945" cy="10594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00392" y="1132789"/>
            <a:ext cx="50989" cy="50989"/>
            <a:chOff x="3900588" y="1699183"/>
            <a:chExt cx="76484" cy="7648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0588" y="1699183"/>
              <a:ext cx="76484" cy="7648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85420" y="-532894"/>
            <a:ext cx="1454365" cy="1306235"/>
            <a:chOff x="8378130" y="-799341"/>
            <a:chExt cx="2181548" cy="195935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007297" y="-799341"/>
              <a:ext cx="1551637" cy="1451068"/>
              <a:chOff x="9007297" y="-799341"/>
              <a:chExt cx="1551637" cy="14510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7297" y="-799341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378130" y="750488"/>
              <a:ext cx="405062" cy="405062"/>
              <a:chOff x="8378130" y="750488"/>
              <a:chExt cx="405062" cy="405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78130" y="750488"/>
                <a:ext cx="405062" cy="405062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909033" y="6556853"/>
            <a:ext cx="562876" cy="594737"/>
            <a:chOff x="1363550" y="9835279"/>
            <a:chExt cx="844314" cy="8921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780000">
              <a:off x="1363550" y="9835279"/>
              <a:ext cx="844314" cy="8921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5445" y="6380035"/>
            <a:ext cx="94068" cy="94068"/>
            <a:chOff x="1118168" y="9570053"/>
            <a:chExt cx="141102" cy="14110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80000">
              <a:off x="1118168" y="9570053"/>
              <a:ext cx="141102" cy="14110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298902" y="2315106"/>
            <a:ext cx="1177595" cy="1753825"/>
            <a:chOff x="6448353" y="3472658"/>
            <a:chExt cx="1766392" cy="263073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48353" y="3472658"/>
              <a:ext cx="1551637" cy="1451068"/>
              <a:chOff x="6448353" y="3472658"/>
              <a:chExt cx="1551637" cy="14510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48353" y="3472658"/>
                <a:ext cx="1551637" cy="1451068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7999991" y="4815677"/>
              <a:ext cx="141102" cy="141102"/>
              <a:chOff x="7999991" y="4815677"/>
              <a:chExt cx="141102" cy="14110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99991" y="481567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7630333" y="5396297"/>
              <a:ext cx="141102" cy="141102"/>
              <a:chOff x="7630333" y="5396297"/>
              <a:chExt cx="141102" cy="141102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630333" y="5396297"/>
                <a:ext cx="141102" cy="141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141093" y="6029742"/>
              <a:ext cx="73653" cy="73653"/>
              <a:chOff x="8141093" y="6029742"/>
              <a:chExt cx="73653" cy="7365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41093" y="6029742"/>
                <a:ext cx="73653" cy="7365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9683748" y="4801053"/>
            <a:ext cx="136393" cy="136393"/>
            <a:chOff x="14525622" y="7201579"/>
            <a:chExt cx="204589" cy="2045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25622" y="7201579"/>
              <a:ext cx="204589" cy="20458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808862" y="4955660"/>
            <a:ext cx="44545" cy="44545"/>
            <a:chOff x="14713292" y="7433490"/>
            <a:chExt cx="66818" cy="6681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3292" y="7433490"/>
              <a:ext cx="66818" cy="66818"/>
            </a:xfrm>
            <a:prstGeom prst="rect">
              <a:avLst/>
            </a:prstGeom>
          </p:spPr>
        </p:pic>
      </p:grpSp>
      <p:sp>
        <p:nvSpPr>
          <p:cNvPr id="155" name="Object 155"/>
          <p:cNvSpPr txBox="1"/>
          <p:nvPr/>
        </p:nvSpPr>
        <p:spPr>
          <a:xfrm>
            <a:off x="8519069" y="941364"/>
            <a:ext cx="3508348" cy="4073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22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UCI SECOM Dataset</a:t>
            </a:r>
          </a:p>
          <a:p>
            <a:pPr defTabSz="609630" latinLnBrk="0"/>
            <a:r>
              <a:rPr lang="en-US" sz="1067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                         1567 rows x 592 columns</a:t>
            </a: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67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-Columns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- 0~589  반도체 공정 내 590개의 센서 데이터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Time : 센서 데이터 측정 시간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  Pass/Fail : 양품 불량품 구분</a:t>
            </a:r>
            <a:r>
              <a:rPr lang="en-US" sz="1200" dirty="0">
                <a:solidFill>
                  <a:srgbClr val="FC5230"/>
                </a:solidFill>
                <a:latin typeface="Cafe24 Ssurround" pitchFamily="34" charset="0"/>
                <a:cs typeface="Cafe24 Ssurround" pitchFamily="34" charset="0"/>
              </a:rPr>
              <a:t>(-1 : 양품,1 : 불량품)</a:t>
            </a:r>
          </a:p>
          <a:p>
            <a:pPr defTabSz="609630" latinLnBrk="0"/>
            <a:endParaRPr lang="en-US" sz="1000" dirty="0">
              <a:solidFill>
                <a:srgbClr val="FC523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특징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수집 기간 : 2008/07/19 ~ 2008/10/17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결측치와 이상치 포함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불균형한 데이터 셋</a:t>
            </a: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사용/ 미사용 Column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미사용 : Time</a:t>
            </a:r>
          </a:p>
          <a:p>
            <a:pPr defTabSz="609630" latinLnBrk="0"/>
            <a:r>
              <a:rPr lang="en-US" sz="1200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사용 : 0~589, </a:t>
            </a:r>
            <a:r>
              <a:rPr lang="en-US" sz="1200" dirty="0" smtClean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Pass/Fail</a:t>
            </a:r>
            <a:endParaRPr lang="en-US" sz="12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endParaRPr lang="en-US" sz="1000" dirty="0">
              <a:solidFill>
                <a:srgbClr val="000000"/>
              </a:solidFill>
              <a:latin typeface="Cafe24 Ssurround" pitchFamily="34" charset="0"/>
              <a:cs typeface="Cafe24 Ssurround" pitchFamily="34" charset="0"/>
            </a:endParaRPr>
          </a:p>
          <a:p>
            <a:pPr defTabSz="609630" latinLnBrk="0"/>
            <a:r>
              <a:rPr lang="en-US" sz="14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사용 이유</a:t>
            </a:r>
          </a:p>
          <a:p>
            <a:pPr defTabSz="609630" latinLnBrk="0"/>
            <a:r>
              <a:rPr lang="en-US" sz="1200" b="1" dirty="0">
                <a:solidFill>
                  <a:srgbClr val="000000"/>
                </a:solidFill>
                <a:latin typeface="Cafe24 Ssurround" pitchFamily="34" charset="0"/>
                <a:cs typeface="Cafe24 Ssurround" pitchFamily="34" charset="0"/>
              </a:rPr>
              <a:t>- 센서 데이터와 통과여부를 분석해 공정 수율 향상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635804" y="773340"/>
            <a:ext cx="6628571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3334" kern="0" spc="-20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데이터</a:t>
            </a:r>
            <a:r>
              <a:rPr lang="en-US" sz="3334" kern="0" spc="-200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 </a:t>
            </a:r>
            <a:r>
              <a:rPr lang="ko-KR" altLang="en-US" sz="3334" kern="0" spc="-200" dirty="0" smtClean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명세</a:t>
            </a:r>
            <a:endParaRPr lang="en-US" sz="1200"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grpSp>
        <p:nvGrpSpPr>
          <p:cNvPr id="1054" name="그룹 1054"/>
          <p:cNvGrpSpPr/>
          <p:nvPr/>
        </p:nvGrpSpPr>
        <p:grpSpPr>
          <a:xfrm>
            <a:off x="662042" y="1980807"/>
            <a:ext cx="7747131" cy="4067243"/>
            <a:chOff x="1286313" y="2925653"/>
            <a:chExt cx="11620696" cy="610086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6313" y="2925653"/>
              <a:ext cx="11620696" cy="6100865"/>
            </a:xfrm>
            <a:prstGeom prst="rect">
              <a:avLst/>
            </a:prstGeom>
          </p:spPr>
        </p:pic>
      </p:grpSp>
      <p:grpSp>
        <p:nvGrpSpPr>
          <p:cNvPr id="131" name="그룹 1001"/>
          <p:cNvGrpSpPr/>
          <p:nvPr/>
        </p:nvGrpSpPr>
        <p:grpSpPr>
          <a:xfrm>
            <a:off x="10254293" y="4977255"/>
            <a:ext cx="1948059" cy="1880746"/>
            <a:chOff x="10068951" y="5154358"/>
            <a:chExt cx="2141788" cy="2062389"/>
          </a:xfrm>
        </p:grpSpPr>
        <p:grpSp>
          <p:nvGrpSpPr>
            <p:cNvPr id="133" name="그룹 1002"/>
            <p:cNvGrpSpPr/>
            <p:nvPr/>
          </p:nvGrpSpPr>
          <p:grpSpPr>
            <a:xfrm>
              <a:off x="10688770" y="5154358"/>
              <a:ext cx="1208202" cy="576615"/>
              <a:chOff x="10688770" y="5154358"/>
              <a:chExt cx="1208202" cy="576615"/>
            </a:xfrm>
          </p:grpSpPr>
          <p:pic>
            <p:nvPicPr>
              <p:cNvPr id="159" name="Object 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688770" y="5154358"/>
                <a:ext cx="1208202" cy="576615"/>
              </a:xfrm>
              <a:prstGeom prst="rect">
                <a:avLst/>
              </a:prstGeom>
            </p:spPr>
          </p:pic>
        </p:grpSp>
        <p:grpSp>
          <p:nvGrpSpPr>
            <p:cNvPr id="134" name="그룹 1003"/>
            <p:cNvGrpSpPr/>
            <p:nvPr/>
          </p:nvGrpSpPr>
          <p:grpSpPr>
            <a:xfrm>
              <a:off x="10068951" y="6775552"/>
              <a:ext cx="2141788" cy="441195"/>
              <a:chOff x="10068951" y="6775552"/>
              <a:chExt cx="2141788" cy="441195"/>
            </a:xfrm>
          </p:grpSpPr>
          <p:pic>
            <p:nvPicPr>
              <p:cNvPr id="157" name="Object 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68951" y="6775552"/>
                <a:ext cx="2141788" cy="441195"/>
              </a:xfrm>
              <a:prstGeom prst="rect">
                <a:avLst/>
              </a:prstGeom>
            </p:spPr>
          </p:pic>
        </p:grpSp>
        <p:grpSp>
          <p:nvGrpSpPr>
            <p:cNvPr id="136" name="그룹 1004"/>
            <p:cNvGrpSpPr/>
            <p:nvPr/>
          </p:nvGrpSpPr>
          <p:grpSpPr>
            <a:xfrm>
              <a:off x="10491485" y="5781931"/>
              <a:ext cx="1545328" cy="1099830"/>
              <a:chOff x="10491485" y="5781931"/>
              <a:chExt cx="1545328" cy="1099830"/>
            </a:xfrm>
          </p:grpSpPr>
          <p:pic>
            <p:nvPicPr>
              <p:cNvPr id="153" name="Object 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91485" y="5781931"/>
                <a:ext cx="1545328" cy="1099830"/>
              </a:xfrm>
              <a:prstGeom prst="rect">
                <a:avLst/>
              </a:prstGeom>
            </p:spPr>
          </p:pic>
        </p:grpSp>
        <p:grpSp>
          <p:nvGrpSpPr>
            <p:cNvPr id="137" name="그룹 1005"/>
            <p:cNvGrpSpPr/>
            <p:nvPr/>
          </p:nvGrpSpPr>
          <p:grpSpPr>
            <a:xfrm>
              <a:off x="10332217" y="6445081"/>
              <a:ext cx="415900" cy="583979"/>
              <a:chOff x="10332217" y="6445081"/>
              <a:chExt cx="415900" cy="583979"/>
            </a:xfrm>
          </p:grpSpPr>
          <p:pic>
            <p:nvPicPr>
              <p:cNvPr id="152" name="Object 1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32217" y="6445081"/>
                <a:ext cx="415900" cy="583979"/>
              </a:xfrm>
              <a:prstGeom prst="rect">
                <a:avLst/>
              </a:prstGeom>
            </p:spPr>
          </p:pic>
        </p:grpSp>
        <p:grpSp>
          <p:nvGrpSpPr>
            <p:cNvPr id="139" name="그룹 1006"/>
            <p:cNvGrpSpPr/>
            <p:nvPr/>
          </p:nvGrpSpPr>
          <p:grpSpPr>
            <a:xfrm>
              <a:off x="10519115" y="6154698"/>
              <a:ext cx="339310" cy="866554"/>
              <a:chOff x="10519115" y="6154698"/>
              <a:chExt cx="339310" cy="866554"/>
            </a:xfrm>
          </p:grpSpPr>
          <p:pic>
            <p:nvPicPr>
              <p:cNvPr id="150" name="Object 1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19115" y="6154698"/>
                <a:ext cx="339310" cy="866554"/>
              </a:xfrm>
              <a:prstGeom prst="rect">
                <a:avLst/>
              </a:prstGeom>
            </p:spPr>
          </p:pic>
        </p:grpSp>
        <p:grpSp>
          <p:nvGrpSpPr>
            <p:cNvPr id="140" name="그룹 1007"/>
            <p:cNvGrpSpPr/>
            <p:nvPr/>
          </p:nvGrpSpPr>
          <p:grpSpPr>
            <a:xfrm>
              <a:off x="11700125" y="6337082"/>
              <a:ext cx="320184" cy="700262"/>
              <a:chOff x="11700125" y="6337082"/>
              <a:chExt cx="320184" cy="700262"/>
            </a:xfrm>
          </p:grpSpPr>
          <p:pic>
            <p:nvPicPr>
              <p:cNvPr id="149" name="Object 1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00125" y="6337082"/>
                <a:ext cx="320184" cy="700262"/>
              </a:xfrm>
              <a:prstGeom prst="rect">
                <a:avLst/>
              </a:prstGeom>
            </p:spPr>
          </p:pic>
        </p:grpSp>
        <p:grpSp>
          <p:nvGrpSpPr>
            <p:cNvPr id="142" name="그룹 1008"/>
            <p:cNvGrpSpPr/>
            <p:nvPr/>
          </p:nvGrpSpPr>
          <p:grpSpPr>
            <a:xfrm>
              <a:off x="10792638" y="5300185"/>
              <a:ext cx="1000467" cy="221960"/>
              <a:chOff x="10792638" y="5300185"/>
              <a:chExt cx="1000467" cy="221960"/>
            </a:xfrm>
          </p:grpSpPr>
          <p:grpSp>
            <p:nvGrpSpPr>
              <p:cNvPr id="143" name="그룹 1009"/>
              <p:cNvGrpSpPr/>
              <p:nvPr/>
            </p:nvGrpSpPr>
            <p:grpSpPr>
              <a:xfrm>
                <a:off x="10833871" y="5361828"/>
                <a:ext cx="902763" cy="95876"/>
                <a:chOff x="10833871" y="5361828"/>
                <a:chExt cx="902763" cy="95876"/>
              </a:xfrm>
            </p:grpSpPr>
            <p:pic>
              <p:nvPicPr>
                <p:cNvPr id="147" name="Object 2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33871" y="5361828"/>
                  <a:ext cx="902763" cy="95876"/>
                </a:xfrm>
                <a:prstGeom prst="rect">
                  <a:avLst/>
                </a:prstGeom>
              </p:spPr>
            </p:pic>
          </p:grpSp>
          <p:pic>
            <p:nvPicPr>
              <p:cNvPr id="145" name="Object 2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769111" y="5276657"/>
                <a:ext cx="1068700" cy="2822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6962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1643</Words>
  <Application>Microsoft Office PowerPoint</Application>
  <PresentationFormat>와이드스크린</PresentationFormat>
  <Paragraphs>427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?? ??</vt:lpstr>
      <vt:lpstr>Cafe24 Ssurround</vt:lpstr>
      <vt:lpstr>카페24 써라운드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67</cp:revision>
  <dcterms:created xsi:type="dcterms:W3CDTF">2023-05-22T00:49:57Z</dcterms:created>
  <dcterms:modified xsi:type="dcterms:W3CDTF">2023-05-25T03:59:17Z</dcterms:modified>
</cp:coreProperties>
</file>